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4"/>
  </p:sldMasterIdLst>
  <p:notesMasterIdLst>
    <p:notesMasterId r:id="rId23"/>
  </p:notesMasterIdLst>
  <p:handoutMasterIdLst>
    <p:handoutMasterId r:id="rId24"/>
  </p:handoutMasterIdLst>
  <p:sldIdLst>
    <p:sldId id="266" r:id="rId5"/>
    <p:sldId id="278" r:id="rId6"/>
    <p:sldId id="267" r:id="rId7"/>
    <p:sldId id="276" r:id="rId8"/>
    <p:sldId id="272" r:id="rId9"/>
    <p:sldId id="277" r:id="rId10"/>
    <p:sldId id="287" r:id="rId11"/>
    <p:sldId id="273" r:id="rId12"/>
    <p:sldId id="280" r:id="rId13"/>
    <p:sldId id="279" r:id="rId14"/>
    <p:sldId id="281" r:id="rId15"/>
    <p:sldId id="284" r:id="rId16"/>
    <p:sldId id="282" r:id="rId17"/>
    <p:sldId id="283" r:id="rId18"/>
    <p:sldId id="274" r:id="rId19"/>
    <p:sldId id="275" r:id="rId20"/>
    <p:sldId id="286" r:id="rId21"/>
    <p:sldId id="285" r:id="rId22"/>
  </p:sldIdLst>
  <p:sldSz cx="9601200" cy="73152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2A91"/>
    <a:srgbClr val="7A2992"/>
    <a:srgbClr val="645149"/>
    <a:srgbClr val="5A1325"/>
    <a:srgbClr val="0079BF"/>
    <a:srgbClr val="00D6E6"/>
    <a:srgbClr val="587FA8"/>
    <a:srgbClr val="CA611F"/>
    <a:srgbClr val="0764B2"/>
    <a:srgbClr val="2D8F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7" autoAdjust="0"/>
    <p:restoredTop sz="86447" autoAdjust="0"/>
  </p:normalViewPr>
  <p:slideViewPr>
    <p:cSldViewPr snapToGrid="0">
      <p:cViewPr varScale="1">
        <p:scale>
          <a:sx n="87" d="100"/>
          <a:sy n="87" d="100"/>
        </p:scale>
        <p:origin x="78" y="20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2333" y="3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56EC3B7-0485-9F38-1F56-8632B4107CC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3379D-5893-6F71-23FD-797EE43F945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02CE5E-339D-4BCE-A048-A49B2A290121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AE6BD9-1331-0F64-A110-3A3C8F917C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7A75-D8D0-5E30-8BFD-03765CDAF6C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46163-6A19-4717-8B68-688695B55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6377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9F248E-3BAD-413D-8BE6-8C2367CCD226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71613" y="1173163"/>
            <a:ext cx="41592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AF780D-9F3A-4C91-84EE-3B6A0C2DD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8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F780D-9F3A-4C91-84EE-3B6A0C2DDF3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45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CF6D789D-CBE8-6D4C-8EE3-8008F5F7285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800600" cy="730818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910128"/>
            <a:ext cx="3894667" cy="2186036"/>
          </a:xfrm>
          <a:solidFill>
            <a:schemeClr val="accent1"/>
          </a:solidFill>
        </p:spPr>
        <p:txBody>
          <a:bodyPr lIns="228600" tIns="182880" anchor="t">
            <a:noAutofit/>
          </a:bodyPr>
          <a:lstStyle>
            <a:lvl1pPr>
              <a:defRPr lang="en-US" sz="3200" kern="1200">
                <a:solidFill>
                  <a:schemeClr val="bg1"/>
                </a:solidFill>
                <a:latin typeface="+mn-lt"/>
                <a:ea typeface="+mj-ea"/>
                <a:cs typeface="Calibri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D7512C0-6A4C-4095-98E2-CB2C0FD84B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00600" y="0"/>
            <a:ext cx="4800600" cy="732887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532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  <p15:guide id="2" pos="2448">
          <p15:clr>
            <a:srgbClr val="FBAE40"/>
          </p15:clr>
        </p15:guide>
        <p15:guide id="3" orient="horz" pos="57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view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1" y="7018"/>
            <a:ext cx="4495800" cy="916290"/>
          </a:xfrm>
        </p:spPr>
        <p:txBody>
          <a:bodyPr/>
          <a:lstStyle>
            <a:lvl1pPr>
              <a:defRPr lang="en-US" sz="2800" kern="1200">
                <a:solidFill>
                  <a:srgbClr val="772A91"/>
                </a:solidFill>
                <a:latin typeface="+mn-lt"/>
                <a:ea typeface="+mj-ea"/>
                <a:cs typeface="Calibri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D7512C0-6A4C-4095-98E2-CB2C0FD84B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923308"/>
            <a:ext cx="9601200" cy="64055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578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nting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1" y="7018"/>
            <a:ext cx="4495800" cy="916290"/>
          </a:xfrm>
        </p:spPr>
        <p:txBody>
          <a:bodyPr>
            <a:normAutofit/>
          </a:bodyPr>
          <a:lstStyle>
            <a:lvl1pPr>
              <a:defRPr lang="en-US" sz="2000" kern="1200" dirty="0">
                <a:solidFill>
                  <a:schemeClr val="tx1"/>
                </a:solidFill>
                <a:latin typeface="+mn-lt"/>
                <a:ea typeface="+mj-ea"/>
                <a:cs typeface="Calibri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47C3081-2A17-4033-9344-B4021D6FEF3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00600" y="118944"/>
            <a:ext cx="4630738" cy="692439"/>
          </a:xfrm>
        </p:spPr>
        <p:txBody>
          <a:bodyPr>
            <a:noAutofit/>
          </a:bodyPr>
          <a:lstStyle>
            <a:lvl1pPr marL="0" indent="0" algn="l">
              <a:buNone/>
              <a:defRPr sz="11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D7512C0-6A4C-4095-98E2-CB2C0FD84B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923308"/>
            <a:ext cx="9601200" cy="64055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544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083" y="389468"/>
            <a:ext cx="8281035" cy="1413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083" y="1947333"/>
            <a:ext cx="8281035" cy="4641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1829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68" r:id="rId3"/>
  </p:sldLayoutIdLs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8" userDrawn="1">
          <p15:clr>
            <a:srgbClr val="F26B43"/>
          </p15:clr>
        </p15:guide>
        <p15:guide id="2" pos="5856" userDrawn="1">
          <p15:clr>
            <a:srgbClr val="F26B43"/>
          </p15:clr>
        </p15:guide>
        <p15:guide id="3" pos="192" userDrawn="1">
          <p15:clr>
            <a:srgbClr val="F26B43"/>
          </p15:clr>
        </p15:guide>
        <p15:guide id="4" orient="horz" pos="230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mydeason.wordpress.com/2014/10/09/kool-aid-color-dye-chart/" TargetMode="External"/><Relationship Id="rId2" Type="http://schemas.openxmlformats.org/officeDocument/2006/relationships/hyperlink" Target="https://knitty.com/ISSUEwinter07/FEATfoodcolordye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iberartsy.com/how-to-dye-yarn-with-kool-aid/" TargetMode="External"/><Relationship Id="rId4" Type="http://schemas.openxmlformats.org/officeDocument/2006/relationships/hyperlink" Target="https://www.fiberartsy.com/kool-aid-solar-over-dyeing-experiment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ullyfleeced.co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536ADE-9787-558B-B17E-A3DDFCD26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7017"/>
            <a:ext cx="5600240" cy="1149753"/>
          </a:xfrm>
        </p:spPr>
        <p:txBody>
          <a:bodyPr>
            <a:normAutofit/>
          </a:bodyPr>
          <a:lstStyle/>
          <a:p>
            <a:r>
              <a:rPr lang="en-US" sz="3600" noProof="0" dirty="0">
                <a:solidFill>
                  <a:schemeClr val="accent1"/>
                </a:solidFill>
              </a:rPr>
              <a:t>Wool Lab: Kool Aid Dyeing</a:t>
            </a:r>
            <a:endParaRPr lang="en-US" sz="3600" dirty="0">
              <a:solidFill>
                <a:schemeClr val="accent1"/>
              </a:solidFill>
            </a:endParaRPr>
          </a:p>
        </p:txBody>
      </p:sp>
      <p:pic>
        <p:nvPicPr>
          <p:cNvPr id="4" name="Picture Placeholder 2" descr="abstract swirl">
            <a:extLst>
              <a:ext uri="{FF2B5EF4-FFF2-40B4-BE49-F238E27FC236}">
                <a16:creationId xmlns:a16="http://schemas.microsoft.com/office/drawing/2014/main" id="{FA730A7D-C0AD-1DE4-92B9-20C22317FB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" b="37"/>
          <a:stretch/>
        </p:blipFill>
        <p:spPr>
          <a:xfrm>
            <a:off x="0" y="909638"/>
            <a:ext cx="9601200" cy="640556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0DCE9A-DBB0-92FE-811B-D58F7F2532C2}"/>
              </a:ext>
            </a:extLst>
          </p:cNvPr>
          <p:cNvSpPr txBox="1"/>
          <p:nvPr/>
        </p:nvSpPr>
        <p:spPr>
          <a:xfrm>
            <a:off x="3492347" y="3483950"/>
            <a:ext cx="5045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Mystical Woods Rough Script" panose="020F0502020204030204" pitchFamily="2" charset="0"/>
              </a:rPr>
              <a:t>Oh Yeah!</a:t>
            </a:r>
          </a:p>
        </p:txBody>
      </p:sp>
    </p:spTree>
    <p:extLst>
      <p:ext uri="{BB962C8B-B14F-4D97-AF65-F5344CB8AC3E}">
        <p14:creationId xmlns:p14="http://schemas.microsoft.com/office/powerpoint/2010/main" val="4262938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0CE60-7D56-7D69-5EEB-B9BE869E5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46885-F503-0DAD-D2E8-CF4EA339F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164891"/>
            <a:ext cx="4495800" cy="1409075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Mystical Woods Rough Script" panose="02000500000000000000" pitchFamily="2" charset="0"/>
              </a:rPr>
              <a:t>Dipping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13D726-ABFF-D4B4-3DF8-32FC605F910E}"/>
              </a:ext>
            </a:extLst>
          </p:cNvPr>
          <p:cNvSpPr txBox="1"/>
          <p:nvPr/>
        </p:nvSpPr>
        <p:spPr>
          <a:xfrm>
            <a:off x="982308" y="1573966"/>
            <a:ext cx="73545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&gt;Dissolve Kool Aid in a small amount of hot water</a:t>
            </a:r>
          </a:p>
          <a:p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&gt;Add tepid water to achieve desired volume</a:t>
            </a:r>
          </a:p>
          <a:p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&gt;Dip skein of yarn wholly or partially in dye liquid</a:t>
            </a:r>
          </a:p>
          <a:p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&gt;Repeat as desired until color is mostly absorbed</a:t>
            </a:r>
          </a:p>
          <a:p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&gt;Wrap in  plastic and heat to fix color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8D3E1F-1125-574B-0E4E-85FA42452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822168" y="2441933"/>
            <a:ext cx="4455462" cy="335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33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FEAEA-A0CB-2808-2AC4-4E87AC249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68148-1CB0-86F5-E231-80C6AAFAD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64891"/>
            <a:ext cx="6947337" cy="1409075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Mystical Woods Rough Script" panose="02000500000000000000" pitchFamily="2" charset="0"/>
              </a:rPr>
              <a:t>Eyedropper/Straw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640EB2-85F3-D273-29D7-A0897B5CD39A}"/>
              </a:ext>
            </a:extLst>
          </p:cNvPr>
          <p:cNvSpPr txBox="1"/>
          <p:nvPr/>
        </p:nvSpPr>
        <p:spPr>
          <a:xfrm>
            <a:off x="1004342" y="1953417"/>
            <a:ext cx="735457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&gt;Dissolve Kool Aid in a small amount of hot water (1/3 cup or so)</a:t>
            </a:r>
          </a:p>
          <a:p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&gt;Squeeze most excess water from fiber/yarn to control spread of dye.</a:t>
            </a:r>
          </a:p>
          <a:p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&gt;Use eyedropper to distribute color on yarn or fiber</a:t>
            </a:r>
          </a:p>
          <a:p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&gt;Wrap in plastic and heat to fix color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E1EE1F-5FF5-D861-220A-BF2BA79FC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81526" y="4161550"/>
            <a:ext cx="3101791" cy="23354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F331C6-4B78-19D2-1CE1-F9FC75913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17153" y="4161550"/>
            <a:ext cx="3101794" cy="23354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ED772F-48E0-8712-7588-63C46E0FB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631319" y="4161549"/>
            <a:ext cx="3101792" cy="233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53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7BBCB-D6F0-F205-0FC6-7791AE557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554F7-84FF-F7E8-8B92-0A3885ADF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164891"/>
            <a:ext cx="6547944" cy="1409075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Mystical Woods Rough Script" panose="02000500000000000000" pitchFamily="2" charset="0"/>
              </a:rPr>
              <a:t>Popsicle stick / Fork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82D0BF-BA7C-A28D-3325-CA6E867DDBB3}"/>
              </a:ext>
            </a:extLst>
          </p:cNvPr>
          <p:cNvSpPr txBox="1"/>
          <p:nvPr/>
        </p:nvSpPr>
        <p:spPr>
          <a:xfrm>
            <a:off x="1004342" y="1953417"/>
            <a:ext cx="735457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&gt;Dissolve Kool Aid in a very small amount of hot water to make a paste(1 tsp or so)</a:t>
            </a:r>
          </a:p>
          <a:p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&gt;pick up small amounts of paste on implement and apply directly to yarn or fiber</a:t>
            </a:r>
          </a:p>
          <a:p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&gt;Wrap in plastic and heat to fix color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B4F3AD-8C2A-8AE5-D651-5E1D8643B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585" y="2904565"/>
            <a:ext cx="2990204" cy="397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071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86769-02B3-092F-2552-4B8AE3DD8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71CDD-9959-920E-2750-E69B51EEF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64891"/>
            <a:ext cx="7525407" cy="1409075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Mystical Woods Rough Script" panose="02000500000000000000" pitchFamily="2" charset="0"/>
              </a:rPr>
              <a:t>Dry Powder Sprinkling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9689CB-FDC1-90E8-0897-532295C91703}"/>
              </a:ext>
            </a:extLst>
          </p:cNvPr>
          <p:cNvSpPr txBox="1"/>
          <p:nvPr/>
        </p:nvSpPr>
        <p:spPr>
          <a:xfrm>
            <a:off x="1004342" y="1953417"/>
            <a:ext cx="735457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&gt;Use spoon to shake dry powder onto fiber or yarn</a:t>
            </a:r>
          </a:p>
          <a:p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&gt;Wrap in plastic</a:t>
            </a:r>
          </a:p>
          <a:p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&gt;Heat to fix color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600051-8B24-8F01-260C-067E19642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712" y="1973503"/>
            <a:ext cx="3341146" cy="443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122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6FC08-DF29-4BE9-614F-A2000C7A9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392DC-8FEA-C462-A6CE-D5CD855FF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64891"/>
            <a:ext cx="8849709" cy="1409075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Mystical Woods Rough Script" panose="02000500000000000000" pitchFamily="2" charset="0"/>
              </a:rPr>
              <a:t>Blending, Mixing, Layering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E6EE56-1E0B-918A-FE49-243CF5BDE16C}"/>
              </a:ext>
            </a:extLst>
          </p:cNvPr>
          <p:cNvSpPr txBox="1"/>
          <p:nvPr/>
        </p:nvSpPr>
        <p:spPr>
          <a:xfrm>
            <a:off x="400807" y="2094271"/>
            <a:ext cx="703498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Intermediate colors can be achieved by either:</a:t>
            </a:r>
          </a:p>
          <a:p>
            <a:endParaRPr lang="en-US" dirty="0"/>
          </a:p>
          <a:p>
            <a:r>
              <a:rPr lang="en-US" dirty="0"/>
              <a:t>	&gt;Mixing colors in solution-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&gt;Layering color on fiber in separate stages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examples:  Ziploc method + sprinkles of one or more colors</a:t>
            </a:r>
          </a:p>
          <a:p>
            <a:r>
              <a:rPr lang="en-US" dirty="0"/>
              <a:t>				  Dipping one color + Dipping another color</a:t>
            </a:r>
          </a:p>
          <a:p>
            <a:r>
              <a:rPr lang="en-US" dirty="0"/>
              <a:t>				  Ziplock + Hand-paint or one or more colors</a:t>
            </a:r>
          </a:p>
          <a:p>
            <a:r>
              <a:rPr lang="en-US" dirty="0"/>
              <a:t>		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6BA386-D20F-FBA4-09F7-1C76D6167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7436" y="1423596"/>
            <a:ext cx="3254188" cy="245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460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F2413-E780-E29D-8C8C-10491273D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1E932-FC41-EBD3-2967-A1C616D1A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164891"/>
            <a:ext cx="4495800" cy="1409075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Mystical Woods Rough Script" panose="02000500000000000000" pitchFamily="2" charset="0"/>
              </a:rPr>
              <a:t>Safety first!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DAF2D2-238C-9CF6-EC5A-4A0E31FB41D2}"/>
              </a:ext>
            </a:extLst>
          </p:cNvPr>
          <p:cNvSpPr txBox="1"/>
          <p:nvPr/>
        </p:nvSpPr>
        <p:spPr>
          <a:xfrm>
            <a:off x="1004342" y="1953417"/>
            <a:ext cx="735457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&gt; Fiber coming out of microwaves will be extremely hot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&gt; Pressurized steam escaping from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ziplock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bags and plastic wrap can cause burns</a:t>
            </a: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For this reason, only instructors will be removing fiber parcels from microwaves.</a:t>
            </a: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Please let fiber cool some before handling</a:t>
            </a: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3938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4B94E-6658-ED01-2E4A-A1995D7DA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240CC-42EB-B919-97B9-AF956E045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164891"/>
            <a:ext cx="8599356" cy="1409075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Mystical Woods Rough Script" panose="02000500000000000000" pitchFamily="2" charset="0"/>
              </a:rPr>
              <a:t>Today’s Process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83E071-75E7-85E3-31E5-6E3F89E56A10}"/>
              </a:ext>
            </a:extLst>
          </p:cNvPr>
          <p:cNvSpPr txBox="1"/>
          <p:nvPr/>
        </p:nvSpPr>
        <p:spPr>
          <a:xfrm>
            <a:off x="1004342" y="1379668"/>
            <a:ext cx="7354571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&gt;Kool Aid packets available to be diluted at different strengths</a:t>
            </a:r>
          </a:p>
          <a:p>
            <a:endParaRPr lang="en-US" sz="1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&gt;will be using microwaves for heat source to fix dyes.</a:t>
            </a:r>
          </a:p>
          <a:p>
            <a:endParaRPr lang="en-US" sz="1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&gt;all fiber will be sealed in either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ziplock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or cling wrap for heating</a:t>
            </a:r>
          </a:p>
          <a:p>
            <a:endParaRPr lang="en-US" sz="1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&gt;please wait for items to cool before unwrapping and rinsing</a:t>
            </a:r>
          </a:p>
          <a:p>
            <a:endParaRPr lang="en-US" sz="1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&gt;time permitting, we can apply multiple processes to each batch of fiber.</a:t>
            </a: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				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09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F350F-A5C7-4266-D8A5-AB83E8DF7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0C6EA-3EA3-76BA-B9CC-FB604B53C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164891"/>
            <a:ext cx="8599356" cy="1409075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Mystical Woods Rough Script" panose="02000500000000000000" pitchFamily="2" charset="0"/>
              </a:rPr>
              <a:t>Important Notes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F89AAE-F74E-9B31-F3C1-B6101539A256}"/>
              </a:ext>
            </a:extLst>
          </p:cNvPr>
          <p:cNvSpPr txBox="1"/>
          <p:nvPr/>
        </p:nvSpPr>
        <p:spPr>
          <a:xfrm>
            <a:off x="1004342" y="1953417"/>
            <a:ext cx="7354571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&gt;wool roving is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superwash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, so no risk of felting </a:t>
            </a:r>
          </a:p>
          <a:p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however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, </a:t>
            </a: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&gt;yarn is natural wool, so avoid abrupt temp changes or agitating while hot, as it will felt</a:t>
            </a: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Please be careful and do not get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koolaid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on clothing, as it will stain.</a:t>
            </a: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				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675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10D32-6992-13EC-1CBA-01A2BA473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7018"/>
            <a:ext cx="5853952" cy="1624558"/>
          </a:xfrm>
        </p:spPr>
        <p:txBody>
          <a:bodyPr>
            <a:noAutofit/>
          </a:bodyPr>
          <a:lstStyle/>
          <a:p>
            <a:r>
              <a:rPr lang="en-US" sz="4400" dirty="0">
                <a:latin typeface="Mystical Woods Rough Script" panose="02000500000000000000" pitchFamily="2" charset="0"/>
              </a:rPr>
              <a:t>Other Resources	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EC2E7F-3248-74DD-5294-3DAF6B7388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0CED97-C4D4-599B-5A38-086D8D5CEA6C}"/>
              </a:ext>
            </a:extLst>
          </p:cNvPr>
          <p:cNvSpPr txBox="1"/>
          <p:nvPr/>
        </p:nvSpPr>
        <p:spPr>
          <a:xfrm>
            <a:off x="995082" y="1631576"/>
            <a:ext cx="727037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r>
              <a:rPr lang="en-US" dirty="0">
                <a:hlinkClick r:id="rId2"/>
              </a:rPr>
              <a:t>https://knitty.com/ISSUEwinter07/FEATfoodcolordye.html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https://amydeason.wordpress.com/2014/10/09/kool-aid-color-dye-chart/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https://www.fiberartsy.com/kool-aid-solar-over-dyeing-experiment/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5"/>
              </a:rPr>
              <a:t>https://www.fiberartsy.com/how-to-dye-yarn-with-kool-aid/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699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8E267-126F-54D6-3FDE-1B8E69765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238238"/>
            <a:ext cx="4495800" cy="916290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Mystical Woods Rough Script" panose="02000500000000000000" pitchFamily="2" charset="0"/>
              </a:rPr>
              <a:t>Welcome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0CE25F-F598-9950-C309-936BA23036A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>
                <a:solidFill>
                  <a:srgbClr val="7A2992"/>
                </a:solidFill>
              </a:rPr>
              <a:t>Facilitator: 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</a:rPr>
              <a:t>Denise Mor</a:t>
            </a:r>
          </a:p>
          <a:p>
            <a:r>
              <a:rPr lang="en-US" dirty="0">
                <a:solidFill>
                  <a:srgbClr val="7A2992"/>
                </a:solidFill>
              </a:rPr>
              <a:t>Shepherd, Spinner, Knitter, Sometime Weaver</a:t>
            </a:r>
          </a:p>
          <a:p>
            <a:endParaRPr lang="en-US" dirty="0">
              <a:solidFill>
                <a:srgbClr val="7A2992"/>
              </a:solidFill>
            </a:endParaRPr>
          </a:p>
          <a:p>
            <a:r>
              <a:rPr lang="en-US" dirty="0">
                <a:solidFill>
                  <a:srgbClr val="7A2992"/>
                </a:solidFill>
              </a:rPr>
              <a:t>My Tiny Flock: Daphne (Icelandic) Fiona (Icelandic) and Dottie (Gotland/Shetland)</a:t>
            </a:r>
          </a:p>
          <a:p>
            <a:r>
              <a:rPr lang="en-US" dirty="0">
                <a:solidFill>
                  <a:srgbClr val="7A2992"/>
                </a:solidFill>
              </a:rPr>
              <a:t>Located north of Sedro Woolley</a:t>
            </a:r>
          </a:p>
          <a:p>
            <a:endParaRPr lang="en-US" dirty="0">
              <a:solidFill>
                <a:srgbClr val="7A2992"/>
              </a:solidFill>
            </a:endParaRPr>
          </a:p>
          <a:p>
            <a:r>
              <a:rPr lang="en-US" dirty="0">
                <a:solidFill>
                  <a:srgbClr val="7A2992"/>
                </a:solidFill>
              </a:rPr>
              <a:t>Slides Available for the foreseeable future on my website at</a:t>
            </a:r>
          </a:p>
          <a:p>
            <a:r>
              <a:rPr lang="en-US" dirty="0">
                <a:solidFill>
                  <a:srgbClr val="7A299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www.fullyfleeced.com/</a:t>
            </a:r>
            <a:endParaRPr lang="en-US" dirty="0">
              <a:solidFill>
                <a:srgbClr val="7A2992"/>
              </a:solidFill>
            </a:endParaRPr>
          </a:p>
          <a:p>
            <a:endParaRPr lang="en-US" dirty="0">
              <a:solidFill>
                <a:srgbClr val="7A2992"/>
              </a:solidFill>
            </a:endParaRPr>
          </a:p>
          <a:p>
            <a:r>
              <a:rPr lang="en-US" dirty="0">
                <a:solidFill>
                  <a:srgbClr val="7A2992"/>
                </a:solidFill>
              </a:rPr>
              <a:t>Kindly assisted today by 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</a:rPr>
              <a:t>Barbara Tate</a:t>
            </a:r>
          </a:p>
          <a:p>
            <a:endParaRPr lang="en-US" dirty="0">
              <a:solidFill>
                <a:srgbClr val="7A2992"/>
              </a:solidFill>
            </a:endParaRPr>
          </a:p>
          <a:p>
            <a:r>
              <a:rPr lang="en-US" dirty="0">
                <a:solidFill>
                  <a:srgbClr val="7A2992"/>
                </a:solidFill>
              </a:rPr>
              <a:t>Acknowledgements: </a:t>
            </a:r>
            <a:r>
              <a:rPr lang="en-US" dirty="0" err="1">
                <a:solidFill>
                  <a:srgbClr val="7A2992"/>
                </a:solidFill>
              </a:rPr>
              <a:t>superwash</a:t>
            </a:r>
            <a:r>
              <a:rPr lang="en-US" dirty="0">
                <a:solidFill>
                  <a:srgbClr val="7A2992"/>
                </a:solidFill>
              </a:rPr>
              <a:t> wool roving supplied by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Spindrifters Spinning Guild of Bellingham, WA</a:t>
            </a:r>
            <a:r>
              <a:rPr lang="en-US" dirty="0">
                <a:solidFill>
                  <a:srgbClr val="7A2992"/>
                </a:solidFill>
              </a:rPr>
              <a:t> (mill ends donated by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Spincycle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Yarn</a:t>
            </a:r>
            <a:r>
              <a:rPr lang="en-US" dirty="0">
                <a:solidFill>
                  <a:srgbClr val="7A2992"/>
                </a:solidFill>
              </a:rPr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833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A6922-3D0D-4B6A-1817-35D395EC9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164891"/>
            <a:ext cx="4495800" cy="1409075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Mystical Woods Rough Script" panose="02000500000000000000" pitchFamily="2" charset="0"/>
              </a:rPr>
              <a:t>Why Kool Aid?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E3BE48-CB58-DCA5-D604-7A98C12CAFA1}"/>
              </a:ext>
            </a:extLst>
          </p:cNvPr>
          <p:cNvSpPr txBox="1"/>
          <p:nvPr/>
        </p:nvSpPr>
        <p:spPr>
          <a:xfrm>
            <a:off x="1004342" y="1953417"/>
            <a:ext cx="7354571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&gt; Readily Available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&gt; Reasonably inexpensive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&gt; Non-Toxic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&gt; Contains Ascorbic Acid (Vitamin C)</a:t>
            </a: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&gt; Is wash-fast, and fairly light-fast, though some colors (blues, purples) tend to fade faster than yellows, reds)</a:t>
            </a: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Can also use liquid or paste food dyes, but need to add acid (vinegar works well) to get dye to fix.</a:t>
            </a:r>
          </a:p>
          <a:p>
            <a:r>
              <a:rPr lang="en-US" sz="2800" dirty="0">
                <a:solidFill>
                  <a:srgbClr val="FF0000"/>
                </a:solidFill>
              </a:rPr>
              <a:t>About 1 TBS per cup of water. </a:t>
            </a: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970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04931-3413-F27F-06DF-94784B0F3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20641-944D-9A9A-55BB-CD71414E2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164891"/>
            <a:ext cx="4495800" cy="1409075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Mystical Woods Rough Script" panose="02000500000000000000" pitchFamily="2" charset="0"/>
              </a:rPr>
              <a:t>Materials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8DF8EB-9D34-CE8A-1A5B-E0069C334B60}"/>
              </a:ext>
            </a:extLst>
          </p:cNvPr>
          <p:cNvSpPr txBox="1"/>
          <p:nvPr/>
        </p:nvSpPr>
        <p:spPr>
          <a:xfrm>
            <a:off x="1004342" y="1953417"/>
            <a:ext cx="735457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&gt; </a:t>
            </a:r>
            <a:r>
              <a:rPr lang="en-US" sz="2800" dirty="0">
                <a:solidFill>
                  <a:srgbClr val="FF0000"/>
                </a:solidFill>
              </a:rPr>
              <a:t>Wool or other animal fiber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(alpaca, mohair, silk)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&gt; Hot water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&gt;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Dishsoap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&gt;Microwave safe dish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&gt;Plastic wrap or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ziplock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bags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&gt;Mixing containers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&gt;Droppers/Brushes/Sponges or other applicators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26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D5A9F-456B-508B-5F98-8B6A4F320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19D8E-D8E5-AC2C-6B56-B087CD95C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164891"/>
            <a:ext cx="7120568" cy="1409075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Mystical Woods Rough Script" panose="02000500000000000000" pitchFamily="2" charset="0"/>
              </a:rPr>
              <a:t>Preparation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6F7370-BDBF-C79F-0D53-90FA85536ED5}"/>
              </a:ext>
            </a:extLst>
          </p:cNvPr>
          <p:cNvSpPr txBox="1"/>
          <p:nvPr/>
        </p:nvSpPr>
        <p:spPr>
          <a:xfrm>
            <a:off x="1004342" y="1953417"/>
            <a:ext cx="73545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&gt;Wind yarn into skeins and tie loosely in 4 or more places</a:t>
            </a: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&gt;Pre-wet fiber thoroughly (adding a tiny bit of dish soap to soak helps to break surface tension)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BEE6A1-295E-9491-E5D3-77DC5F16E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42" y="4507453"/>
            <a:ext cx="2868706" cy="21599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1772FB-1F70-0EB8-A4A8-EF6BF2463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3327164" y="4499911"/>
            <a:ext cx="2868707" cy="21599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5C433B-88E4-E6A8-2B52-EBE2B8F01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306100" y="4495163"/>
            <a:ext cx="2875015" cy="216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06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E07EB-7A2C-021A-E5DC-0C2285E05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CAA8A-69B2-69AB-5B82-2B74E353B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164891"/>
            <a:ext cx="4495800" cy="1409075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Mystical Woods Rough Script" panose="02000500000000000000" pitchFamily="2" charset="0"/>
              </a:rPr>
              <a:t>Color Theory</a:t>
            </a:r>
          </a:p>
        </p:txBody>
      </p:sp>
      <p:pic>
        <p:nvPicPr>
          <p:cNvPr id="8" name="Picture 7" descr="A colorful wheel with white text&#10;&#10;AI-generated content may be incorrect.">
            <a:extLst>
              <a:ext uri="{FF2B5EF4-FFF2-40B4-BE49-F238E27FC236}">
                <a16:creationId xmlns:a16="http://schemas.microsoft.com/office/drawing/2014/main" id="{514A4E54-094A-9308-FEF4-3B020216F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351" y="310551"/>
            <a:ext cx="4495800" cy="620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168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1A90E-9771-2D4E-64C0-BA2AA2766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E0337-C82A-0C55-4D1A-301751DB9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164891"/>
            <a:ext cx="4495800" cy="1409075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Mystical Woods Rough Script" panose="02000500000000000000" pitchFamily="2" charset="0"/>
              </a:rPr>
              <a:t>Color Mixing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CB308E-AAE5-CD42-C717-E3DE5E7CD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694136" y="1189833"/>
            <a:ext cx="6366273" cy="47934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B67004-3F08-D4AD-1985-10B72FEF254A}"/>
              </a:ext>
            </a:extLst>
          </p:cNvPr>
          <p:cNvSpPr txBox="1"/>
          <p:nvPr/>
        </p:nvSpPr>
        <p:spPr>
          <a:xfrm>
            <a:off x="699247" y="2133600"/>
            <a:ext cx="30300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Combining flavors from across the color wheel can result in exciting and appealing hues that are softer and more complex than their bold fruity ingredients!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95CF04-ABBD-E764-4484-13BC9DAF21EF}"/>
              </a:ext>
            </a:extLst>
          </p:cNvPr>
          <p:cNvSpPr txBox="1"/>
          <p:nvPr/>
        </p:nvSpPr>
        <p:spPr>
          <a:xfrm>
            <a:off x="627529" y="4338918"/>
            <a:ext cx="30300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Also, overdying beige, gray or taupe yields even darker and richer colors.</a:t>
            </a:r>
          </a:p>
        </p:txBody>
      </p:sp>
    </p:spTree>
    <p:extLst>
      <p:ext uri="{BB962C8B-B14F-4D97-AF65-F5344CB8AC3E}">
        <p14:creationId xmlns:p14="http://schemas.microsoft.com/office/powerpoint/2010/main" val="2603343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2B815D-C879-54AD-DC3B-4CCCCA095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A9F0E-678A-0083-78A2-E7E84D136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164891"/>
            <a:ext cx="7431740" cy="1409075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Mystical Woods Rough Script" panose="02000500000000000000" pitchFamily="2" charset="0"/>
              </a:rPr>
              <a:t>Variables &amp; Techniques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A3896B-97F1-E41B-B3EB-0C67EB590564}"/>
              </a:ext>
            </a:extLst>
          </p:cNvPr>
          <p:cNvSpPr txBox="1"/>
          <p:nvPr/>
        </p:nvSpPr>
        <p:spPr>
          <a:xfrm>
            <a:off x="1004342" y="1953417"/>
            <a:ext cx="735457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Density of Color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- how much total dye stuff in solution</a:t>
            </a:r>
          </a:p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Total amount of water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- will affect how color spreads through fiber</a:t>
            </a:r>
          </a:p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How dye solution is applied-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overall, painted, dabbed, sprinkled,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etc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&gt; Ziplock bath- semi-solid, kettle dyed</a:t>
            </a:r>
          </a:p>
          <a:p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&gt; Dipping:  tonal, gradient</a:t>
            </a:r>
          </a:p>
          <a:p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&gt; Dropping: eyedropper, straw,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etc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– hand-painted result</a:t>
            </a:r>
          </a:p>
          <a:p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&gt; Dabbing: popsicle stick or fork- speckles, small dots</a:t>
            </a:r>
          </a:p>
          <a:p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&gt;Dry powder sprinkling: speckled or airbrushed  </a:t>
            </a:r>
          </a:p>
        </p:txBody>
      </p:sp>
    </p:spTree>
    <p:extLst>
      <p:ext uri="{BB962C8B-B14F-4D97-AF65-F5344CB8AC3E}">
        <p14:creationId xmlns:p14="http://schemas.microsoft.com/office/powerpoint/2010/main" val="1553590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E7CBB-8501-7BBC-9022-3DBB8B46B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D164-B9B7-3ECB-02AB-047AD0870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164891"/>
            <a:ext cx="4495800" cy="1409075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Mystical Woods Rough Script" panose="02000500000000000000" pitchFamily="2" charset="0"/>
              </a:rPr>
              <a:t>Ziplock Bath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FCDF76-22E3-40E5-EAFA-06C151A2244D}"/>
              </a:ext>
            </a:extLst>
          </p:cNvPr>
          <p:cNvSpPr txBox="1"/>
          <p:nvPr/>
        </p:nvSpPr>
        <p:spPr>
          <a:xfrm>
            <a:off x="1123314" y="1621334"/>
            <a:ext cx="735457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&gt;Dissolve Kool Aid in a small amount of hot water</a:t>
            </a:r>
          </a:p>
          <a:p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&gt;Add tepid water to achieve desired volume (enough to cover fiber completely) ((probably 2-3 cups for today’s samples))</a:t>
            </a:r>
          </a:p>
          <a:p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&gt;Add yarn or fiber to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ziplock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and ensure that all fiber is saturated with dye solution</a:t>
            </a:r>
          </a:p>
          <a:p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&gt;Heat to fix color (2 minute increments)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&gt;when complete, water in bag should be colorless, or slightly milky.</a:t>
            </a: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06F932-0335-9856-15D0-2CFBB74BC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304800" y="4130915"/>
            <a:ext cx="3145659" cy="2368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B95548-2F14-DBBA-6390-A336747E17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0114"/>
          <a:stretch>
            <a:fillRect/>
          </a:stretch>
        </p:blipFill>
        <p:spPr>
          <a:xfrm rot="5400000">
            <a:off x="3251772" y="4239587"/>
            <a:ext cx="3187304" cy="23998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9F7A85-E0CC-EB09-13D2-DDAD810B66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20114"/>
          <a:stretch>
            <a:fillRect/>
          </a:stretch>
        </p:blipFill>
        <p:spPr>
          <a:xfrm rot="5400000">
            <a:off x="5842533" y="4239587"/>
            <a:ext cx="3187304" cy="239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7311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3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72A91"/>
      </a:accent1>
      <a:accent2>
        <a:srgbClr val="645149"/>
      </a:accent2>
      <a:accent3>
        <a:srgbClr val="587FA8"/>
      </a:accent3>
      <a:accent4>
        <a:srgbClr val="5A1325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78001441_Abstracts paint by numbers_wac_SL_V2" id="{9827884E-3235-46DB-A444-87D5D713BB6F}" vid="{5D1B347A-950D-40D2-9F93-8D6923D9BB6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A5D167E-53C7-4A93-A5FF-26D4E79DB06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1306993A-341C-40D9-851B-14668B37DF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8F1CDE3-69DC-485F-96D9-BA3C3B3937F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Abstracts paint by numbers</Template>
  <TotalTime>2022</TotalTime>
  <Words>911</Words>
  <Application>Microsoft Office PowerPoint</Application>
  <PresentationFormat>Custom</PresentationFormat>
  <Paragraphs>158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Mystical Woods Rough Script</vt:lpstr>
      <vt:lpstr>Custom</vt:lpstr>
      <vt:lpstr>Wool Lab: Kool Aid Dyeing</vt:lpstr>
      <vt:lpstr>Welcome</vt:lpstr>
      <vt:lpstr>Why Kool Aid?</vt:lpstr>
      <vt:lpstr>Materials</vt:lpstr>
      <vt:lpstr>Preparation</vt:lpstr>
      <vt:lpstr>Color Theory</vt:lpstr>
      <vt:lpstr>Color Mixing</vt:lpstr>
      <vt:lpstr>Variables &amp; Techniques</vt:lpstr>
      <vt:lpstr>Ziplock Bath</vt:lpstr>
      <vt:lpstr>Dipping</vt:lpstr>
      <vt:lpstr>Eyedropper/Straw</vt:lpstr>
      <vt:lpstr>Popsicle stick / Fork</vt:lpstr>
      <vt:lpstr>Dry Powder Sprinkling</vt:lpstr>
      <vt:lpstr>Blending, Mixing, Layering</vt:lpstr>
      <vt:lpstr>Safety first!</vt:lpstr>
      <vt:lpstr>Today’s Process</vt:lpstr>
      <vt:lpstr>Important Notes</vt:lpstr>
      <vt:lpstr>Other Resources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Denise Mor</dc:creator>
  <cp:lastModifiedBy>Denise Mor</cp:lastModifiedBy>
  <cp:revision>13</cp:revision>
  <dcterms:created xsi:type="dcterms:W3CDTF">2025-11-12T17:29:21Z</dcterms:created>
  <dcterms:modified xsi:type="dcterms:W3CDTF">2026-01-30T03:07:58Z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